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8" r:id="rId3"/>
    <p:sldId id="259" r:id="rId4"/>
    <p:sldId id="262" r:id="rId5"/>
    <p:sldId id="264" r:id="rId6"/>
    <p:sldId id="265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67" r:id="rId21"/>
    <p:sldId id="320" r:id="rId22"/>
    <p:sldId id="322" r:id="rId23"/>
    <p:sldId id="269" r:id="rId24"/>
    <p:sldId id="268" r:id="rId25"/>
    <p:sldId id="285" r:id="rId26"/>
    <p:sldId id="286" r:id="rId27"/>
    <p:sldId id="287" r:id="rId28"/>
    <p:sldId id="288" r:id="rId29"/>
    <p:sldId id="270" r:id="rId30"/>
    <p:sldId id="289" r:id="rId31"/>
    <p:sldId id="290" r:id="rId32"/>
    <p:sldId id="292" r:id="rId33"/>
    <p:sldId id="291" r:id="rId34"/>
    <p:sldId id="293" r:id="rId35"/>
    <p:sldId id="295" r:id="rId36"/>
    <p:sldId id="296" r:id="rId37"/>
    <p:sldId id="297" r:id="rId38"/>
    <p:sldId id="298" r:id="rId39"/>
    <p:sldId id="299" r:id="rId40"/>
    <p:sldId id="308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10" r:id="rId50"/>
    <p:sldId id="313" r:id="rId51"/>
    <p:sldId id="314" r:id="rId52"/>
    <p:sldId id="294" r:id="rId53"/>
    <p:sldId id="315" r:id="rId54"/>
    <p:sldId id="316" r:id="rId55"/>
    <p:sldId id="317" r:id="rId56"/>
    <p:sldId id="318" r:id="rId57"/>
    <p:sldId id="319" r:id="rId58"/>
  </p:sldIdLst>
  <p:sldSz cx="9144000" cy="6858000" type="screen4x3"/>
  <p:notesSz cx="6662738" cy="9906000"/>
  <p:defaultTextStyle>
    <a:defPPr>
      <a:defRPr lang="ms-MY"/>
    </a:defPPr>
    <a:lvl1pPr algn="l" rtl="0" fontAlgn="base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sz="3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umimoji="1" sz="3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umimoji="1" sz="3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umimoji="1" sz="3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F5D1AA6-8DE7-41F1-B161-FC7F29EC410E}" type="datetimeFigureOut">
              <a:rPr lang="en-US"/>
              <a:pPr>
                <a:defRPr/>
              </a:pPr>
              <a:t>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8876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488" y="9409113"/>
            <a:ext cx="28876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A0730A8-6C33-4BBB-89FF-ECAB8868A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kumimoji="0" sz="1200"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kumimoji="0" sz="1200"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05350"/>
            <a:ext cx="5329238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ms-MY" noProof="0" smtClean="0"/>
              <a:t>Click to edit Master text styles</a:t>
            </a:r>
          </a:p>
          <a:p>
            <a:pPr lvl="1"/>
            <a:r>
              <a:rPr lang="ms-MY" noProof="0" smtClean="0"/>
              <a:t>Second level</a:t>
            </a:r>
          </a:p>
          <a:p>
            <a:pPr lvl="2"/>
            <a:r>
              <a:rPr lang="ms-MY" noProof="0" smtClean="0"/>
              <a:t>Third level</a:t>
            </a:r>
          </a:p>
          <a:p>
            <a:pPr lvl="3"/>
            <a:r>
              <a:rPr lang="ms-MY" noProof="0" smtClean="0"/>
              <a:t>Fourth level</a:t>
            </a:r>
          </a:p>
          <a:p>
            <a:pPr lvl="4"/>
            <a:r>
              <a:rPr lang="ms-MY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kumimoji="0" sz="1200"/>
            </a:lvl1pPr>
          </a:lstStyle>
          <a:p>
            <a:pPr>
              <a:defRPr/>
            </a:pPr>
            <a:endParaRPr lang="ms-MY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09113"/>
            <a:ext cx="28876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kumimoji="0" sz="1200"/>
            </a:lvl1pPr>
          </a:lstStyle>
          <a:p>
            <a:pPr>
              <a:defRPr/>
            </a:pPr>
            <a:fld id="{0723154E-F130-43AA-B72E-274F22102F7A}" type="slidenum">
              <a:rPr lang="ms-MY"/>
              <a:pPr>
                <a:defRPr/>
              </a:pPr>
              <a:t>‹#›</a:t>
            </a:fld>
            <a:endParaRPr lang="ms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None/>
              <a:defRPr/>
            </a:pPr>
            <a:endParaRPr kumimoji="0"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ms-MY" alt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ms-MY" alt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CB7C4-102C-45C7-A8BE-D2A878FC7CC8}" type="slidenum">
              <a:rPr lang="ms-MY" altLang="en-US"/>
              <a:pPr>
                <a:defRPr/>
              </a:pPr>
              <a:t>‹#›</a:t>
            </a:fld>
            <a:endParaRPr lang="ms-MY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624BF-B2A9-4899-A83C-08CA71BAA982}" type="slidenum">
              <a:rPr lang="ms-MY" altLang="en-US"/>
              <a:pPr>
                <a:defRPr/>
              </a:pPr>
              <a:t>‹#›</a:t>
            </a:fld>
            <a:endParaRPr lang="ms-MY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DADC2-9B39-4F6E-BF1B-FD2FF3DFFE0E}" type="slidenum">
              <a:rPr lang="ms-MY" altLang="en-US"/>
              <a:pPr>
                <a:defRPr/>
              </a:pPr>
              <a:t>‹#›</a:t>
            </a:fld>
            <a:endParaRPr lang="ms-MY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1999F-AB28-44A2-ADD9-6803A2AFBB60}" type="slidenum">
              <a:rPr lang="ms-MY" altLang="en-US"/>
              <a:pPr>
                <a:defRPr/>
              </a:pPr>
              <a:t>‹#›</a:t>
            </a:fld>
            <a:endParaRPr lang="ms-MY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98926-ABEB-43A2-86B3-EDB0056CB1B4}" type="slidenum">
              <a:rPr lang="ms-MY" altLang="en-US"/>
              <a:pPr>
                <a:defRPr/>
              </a:pPr>
              <a:t>‹#›</a:t>
            </a:fld>
            <a:endParaRPr lang="ms-MY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C485B-4B5C-4940-9B58-E4E1B85B823F}" type="slidenum">
              <a:rPr lang="ms-MY" altLang="en-US"/>
              <a:pPr>
                <a:defRPr/>
              </a:pPr>
              <a:t>‹#›</a:t>
            </a:fld>
            <a:endParaRPr lang="ms-MY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E951E-3E59-487A-BE15-A191348948AD}" type="slidenum">
              <a:rPr lang="ms-MY" altLang="en-US"/>
              <a:pPr>
                <a:defRPr/>
              </a:pPr>
              <a:t>‹#›</a:t>
            </a:fld>
            <a:endParaRPr lang="ms-MY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CF272-FA67-4309-AB23-98CB412E2708}" type="slidenum">
              <a:rPr lang="ms-MY" altLang="en-US"/>
              <a:pPr>
                <a:defRPr/>
              </a:pPr>
              <a:t>‹#›</a:t>
            </a:fld>
            <a:endParaRPr lang="ms-MY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CE336-7C09-4B74-A837-F3D8F49A2BCB}" type="slidenum">
              <a:rPr lang="ms-MY" altLang="en-US"/>
              <a:pPr>
                <a:defRPr/>
              </a:pPr>
              <a:t>‹#›</a:t>
            </a:fld>
            <a:endParaRPr lang="ms-MY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2500F-233D-4853-A578-3F8ED0A50A04}" type="slidenum">
              <a:rPr lang="ms-MY" altLang="en-US"/>
              <a:pPr>
                <a:defRPr/>
              </a:pPr>
              <a:t>‹#›</a:t>
            </a:fld>
            <a:endParaRPr lang="ms-MY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FAA77-3098-403A-B246-433C7C5365D3}" type="slidenum">
              <a:rPr lang="ms-MY" altLang="en-US"/>
              <a:pPr>
                <a:defRPr/>
              </a:pPr>
              <a:t>‹#›</a:t>
            </a:fld>
            <a:endParaRPr lang="ms-MY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0"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ms-MY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ms-MY" altLang="en-US" smtClean="0"/>
              <a:t>Click to edit Master text styles</a:t>
            </a:r>
          </a:p>
          <a:p>
            <a:pPr lvl="1"/>
            <a:r>
              <a:rPr lang="ms-MY" altLang="en-US" smtClean="0"/>
              <a:t>Second level</a:t>
            </a:r>
          </a:p>
          <a:p>
            <a:pPr lvl="2"/>
            <a:r>
              <a:rPr lang="ms-MY" altLang="en-US" smtClean="0"/>
              <a:t>Third level </a:t>
            </a:r>
          </a:p>
          <a:p>
            <a:pPr lvl="3"/>
            <a:r>
              <a:rPr lang="ms-MY" altLang="en-US" smtClean="0"/>
              <a:t>Fourth level</a:t>
            </a:r>
          </a:p>
          <a:p>
            <a:pPr lvl="4"/>
            <a:r>
              <a:rPr lang="ms-MY" altLang="en-US" smtClean="0"/>
              <a:t>Fifth level</a:t>
            </a:r>
          </a:p>
          <a:p>
            <a:pPr lvl="3"/>
            <a:endParaRPr lang="ms-MY" altLang="en-US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400"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kumimoji="0" sz="1400"/>
            </a:lvl1pPr>
          </a:lstStyle>
          <a:p>
            <a:pPr>
              <a:defRPr/>
            </a:pPr>
            <a:endParaRPr lang="ms-MY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400"/>
            </a:lvl1pPr>
          </a:lstStyle>
          <a:p>
            <a:pPr>
              <a:defRPr/>
            </a:pPr>
            <a:fld id="{34E9551D-D2CB-4E72-8115-233E57D4B062}" type="slidenum">
              <a:rPr lang="ms-MY" altLang="en-US"/>
              <a:pPr>
                <a:defRPr/>
              </a:pPr>
              <a:t>‹#›</a:t>
            </a:fld>
            <a:endParaRPr lang="ms-MY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000" b="1" smtClean="0"/>
              <a:t>KEMAHIRAN PERUNDINGAN</a:t>
            </a:r>
            <a:endParaRPr lang="ms-MY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543800" cy="906463"/>
          </a:xfrm>
        </p:spPr>
        <p:txBody>
          <a:bodyPr/>
          <a:lstStyle/>
          <a:p>
            <a:pPr algn="ctr" eaLnBrk="1" hangingPunct="1"/>
            <a:r>
              <a:rPr lang="en-US" smtClean="0"/>
              <a:t>Hubungan Saling Bergantung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35487"/>
          </a:xfrm>
        </p:spPr>
        <p:txBody>
          <a:bodyPr/>
          <a:lstStyle/>
          <a:p>
            <a:pPr eaLnBrk="1" hangingPunct="1"/>
            <a:r>
              <a:rPr lang="en-US" sz="2600" smtClean="0"/>
              <a:t>Struktur hubungan kedua pihak menentukan hasil-hasil rundingan.</a:t>
            </a:r>
          </a:p>
          <a:p>
            <a:pPr eaLnBrk="1" hangingPunct="1"/>
            <a:r>
              <a:rPr lang="en-US" sz="2600" smtClean="0"/>
              <a:t>Memerlukan strategi dan taktik.</a:t>
            </a:r>
          </a:p>
          <a:p>
            <a:pPr eaLnBrk="1" hangingPunct="1"/>
            <a:r>
              <a:rPr lang="en-US" sz="2600" smtClean="0"/>
              <a:t>Situasi “menang-kalah” memerlukan penetapan agihan hasil rundingan. </a:t>
            </a:r>
          </a:p>
          <a:p>
            <a:pPr eaLnBrk="1" hangingPunct="1"/>
            <a:r>
              <a:rPr lang="en-US" sz="2600" smtClean="0"/>
              <a:t>Dalam situasi “menang-menang” penyelesaian yang baik boleh dicapai (seperti penentuan jenis hubungan dalam rakan kongsi)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543800" cy="906463"/>
          </a:xfrm>
        </p:spPr>
        <p:txBody>
          <a:bodyPr/>
          <a:lstStyle/>
          <a:p>
            <a:pPr algn="ctr" eaLnBrk="1" hangingPunct="1"/>
            <a:r>
              <a:rPr lang="en-US" sz="3800" smtClean="0"/>
              <a:t>Hubungan Saling Bergantung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1200"/>
            <a:ext cx="7983538" cy="4572000"/>
          </a:xfrm>
        </p:spPr>
        <p:txBody>
          <a:bodyPr/>
          <a:lstStyle/>
          <a:p>
            <a:pPr eaLnBrk="1" hangingPunct="1"/>
            <a:r>
              <a:rPr lang="en-US" sz="2600" smtClean="0"/>
              <a:t>Situasi “menang-kalah” atau </a:t>
            </a:r>
            <a:r>
              <a:rPr lang="en-US" sz="2600" i="1" smtClean="0"/>
              <a:t>distributive</a:t>
            </a:r>
            <a:r>
              <a:rPr lang="en-US" sz="2600" smtClean="0"/>
              <a:t> merupakan situasi persaingan (competitive) yang mempunyai hubungan atau korelasi yang negatif.</a:t>
            </a:r>
          </a:p>
          <a:p>
            <a:pPr eaLnBrk="1" hangingPunct="1"/>
            <a:r>
              <a:rPr lang="en-US" sz="2600" smtClean="0"/>
              <a:t>Situasi “Menang-menang” atau </a:t>
            </a:r>
            <a:r>
              <a:rPr lang="en-US" sz="2600" i="1" smtClean="0"/>
              <a:t>integrative</a:t>
            </a:r>
            <a:r>
              <a:rPr lang="en-US" sz="2600" smtClean="0"/>
              <a:t> ialah situasi di mana kejayaan satu pihak juga merupakan kejayaan satu pihak yang lain iaitu mempunyai korelasi yang positif.</a:t>
            </a:r>
          </a:p>
          <a:p>
            <a:pPr eaLnBrk="1" hangingPunct="1"/>
            <a:r>
              <a:rPr lang="en-US" sz="2600" smtClean="0"/>
              <a:t>Sifat saling bergantung memberikan impak kepada jenis hubungan,  kaedah mengendalikan perundingan dan hasil-hasil rundingan.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b="1" smtClean="0"/>
              <a:t>Piawaian Dalam Penentuan </a:t>
            </a:r>
            <a:br>
              <a:rPr lang="en-US" sz="3400" b="1" smtClean="0"/>
            </a:br>
            <a:r>
              <a:rPr lang="en-US" sz="3400" b="1" smtClean="0"/>
              <a:t>Hasil Hubungan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600" smtClean="0"/>
              <a:t>	Definisi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smtClean="0"/>
              <a:t>Hasil yang dijangkakan, (Anticipated Outcome, O)</a:t>
            </a:r>
            <a:r>
              <a:rPr lang="en-US" sz="2600" smtClean="0"/>
              <a:t>: Apa yang diharapkan daripada hubungan.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smtClean="0"/>
              <a:t>Paras Bandingan (Comparison level, CL)</a:t>
            </a:r>
            <a:r>
              <a:rPr lang="en-US" sz="2600" smtClean="0"/>
              <a:t>: Piawaian yang digunakan oleh seseroang dalam menilai hubungan – apa yang boleh didapati daripada hubungan yang lain.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b="1" smtClean="0"/>
              <a:t>Piawaian Dalam Penentuan </a:t>
            </a:r>
            <a:br>
              <a:rPr lang="en-US" sz="3400" b="1" smtClean="0"/>
            </a:br>
            <a:r>
              <a:rPr lang="en-US" sz="3400" b="1" smtClean="0"/>
              <a:t>Hasil Hubungan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11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Definisi</a:t>
            </a:r>
          </a:p>
          <a:p>
            <a:pPr eaLnBrk="1" hangingPunct="1"/>
            <a:r>
              <a:rPr lang="en-US" b="1" smtClean="0"/>
              <a:t>Paras Bandingan Alternatif (Comparison Level for Alternative, Clalt)</a:t>
            </a:r>
            <a:r>
              <a:rPr lang="en-US" smtClean="0"/>
              <a:t>: Paras terendah suatu hasil yang boleh diterima sebelum menukar kepada hubungan lain.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b="1" smtClean="0"/>
              <a:t>Piawaian Dalam Penentuan </a:t>
            </a:r>
            <a:br>
              <a:rPr lang="en-US" sz="3400" b="1" smtClean="0"/>
            </a:br>
            <a:r>
              <a:rPr lang="en-US" sz="3400" b="1" smtClean="0"/>
              <a:t>Hasil Hubungan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113" y="1844675"/>
            <a:ext cx="8318500" cy="461168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	Contoh: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	Yusuf ialah pegawai Bank RHB yang menerima gaji sebanyak RM3500 sebulan.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	Oleh kerana ekonomi meleset dia telah diberhentikan.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	Walau bagaimanapun, Bank RHB telah menawarkan gaji baru jika dia mahu terus berkhidmat iaitu RM 2500 sebulan.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	Purata gaji rakan-rakan Pak Ngah di bank-bank lain ialah RM3000 sebulan.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000" smtClean="0"/>
              <a:t>	Dengan keadaan ekonomi yang meleset Yusuf mengetahui sukar untuk mendapatkan pekerjaan di bank lain, jika ada pun mungkin anggaran gaji yang dijangkakan ialah RM 2000 sahaja.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b="1" smtClean="0"/>
              <a:t>Piawaian Dalam Penentuan </a:t>
            </a:r>
            <a:br>
              <a:rPr lang="en-US" sz="3400" b="1" smtClean="0"/>
            </a:br>
            <a:r>
              <a:rPr lang="en-US" sz="3400" b="1" smtClean="0"/>
              <a:t>Hasil Hubungan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11687"/>
          </a:xfrm>
        </p:spPr>
        <p:txBody>
          <a:bodyPr/>
          <a:lstStyle/>
          <a:p>
            <a:pPr eaLnBrk="1" hangingPunct="1"/>
            <a:r>
              <a:rPr lang="en-US" b="1" smtClean="0"/>
              <a:t>Hasil yang dijangkakan, O</a:t>
            </a:r>
            <a:r>
              <a:rPr lang="en-US" smtClean="0"/>
              <a:t>: Gaji baru Yusuf yang ditawarkan ialah RM2500</a:t>
            </a:r>
          </a:p>
          <a:p>
            <a:pPr eaLnBrk="1" hangingPunct="1"/>
            <a:r>
              <a:rPr lang="en-US" b="1" smtClean="0"/>
              <a:t>Paras Bandingan, CL</a:t>
            </a:r>
            <a:r>
              <a:rPr lang="en-US" smtClean="0"/>
              <a:t>: Purata gaji rakan-rakan Yusuf di bank-bank lain ialah RM3000 sebulan.</a:t>
            </a:r>
          </a:p>
          <a:p>
            <a:pPr eaLnBrk="1" hangingPunct="1"/>
            <a:r>
              <a:rPr lang="en-US" b="1" smtClean="0"/>
              <a:t>Paras Bandingan Bagi Pilihan Lain, CLalt</a:t>
            </a:r>
            <a:r>
              <a:rPr lang="en-US" smtClean="0"/>
              <a:t>: Gaji yang dijangkakan 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Sifat-sifat Hubungan Antara Peribadi dalam Perundingan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Jika O melebihi CL, maka hubungan dianggap memuaskan. Jika O di bawah CL, hubungan tidak memuaskan.</a:t>
            </a:r>
          </a:p>
          <a:p>
            <a:pPr eaLnBrk="1" hangingPunct="1"/>
            <a:r>
              <a:rPr lang="en-US" sz="2600" smtClean="0"/>
              <a:t>Jika jarak O adalah semakin besar hubungan boleh menjadi lebih memuaskan atau sebaliknya.</a:t>
            </a:r>
          </a:p>
          <a:p>
            <a:pPr eaLnBrk="1" hangingPunct="1"/>
            <a:r>
              <a:rPr lang="en-US" sz="2600" smtClean="0"/>
              <a:t>Hubungan akan terputus jika O berada di bawah paras CLalt.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Sifat-sifat Hubungan Antara Peribadi dalam Perundingan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Jika O melebihi paras CLalt, maka pergantungan kepada hubungan menjadi lebih kuat.</a:t>
            </a:r>
          </a:p>
          <a:p>
            <a:pPr eaLnBrk="1" hangingPunct="1"/>
            <a:r>
              <a:rPr lang="en-US" sz="2600" smtClean="0"/>
              <a:t>Dalam satu perundingan, pihak A mungkin tidak bersetuju dengan tawaran pihak B tetapi mereka terpaksa akur disebabkan tawaran pihak B yang lebih baik. Begitulah sebaliknya.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Sifat-sifat Hubungan Antara Peribadi dalam Perundingan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Memahami sifat-sifat saling bergantung dan mengenalpasti serta membentuk alternatif dalam mencapai persetujuan merupakan sumber kuasa dalam perundingan.</a:t>
            </a:r>
          </a:p>
          <a:p>
            <a:pPr eaLnBrk="1" hangingPunct="1"/>
            <a:r>
              <a:rPr lang="en-US" sz="2600" smtClean="0"/>
              <a:t>Kedua-dua pihak harus memahami alternatif terbaik bagi persetujuan perundingan (Best alternative to a negotiated agreement, BATNA).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Sifat-sifat Hubungan Antara Peribadi dalam Perundingan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Seseorang yang mempunyai CLalt yang rendah mempunyai BATNA yang rendah dan sebaliknya.</a:t>
            </a:r>
          </a:p>
          <a:p>
            <a:pPr eaLnBrk="1" hangingPunct="1"/>
            <a:r>
              <a:rPr lang="en-US" sz="2600" smtClean="0"/>
              <a:t>CLalt dan BATNA mempunyai konsep yang sama tapi tidak serupa. BATNA hanya membuat perbandingan dengan hasil yang terbaik. CLalt mengambilkira semua kemungkinan yang mungkin baik.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Kandungan Kuliah</a:t>
            </a:r>
            <a:endParaRPr lang="ms-MY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Pengenalan kepada konsep perundingan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Teknik-teknik perundingan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Objektif, matlamat dan kepentingan perundingan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Proses-proses perundingan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Mengapa perundingan gagal.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Kajian kes</a:t>
            </a:r>
            <a:endParaRPr lang="ms-MY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Elemen Utama Dalam Perundingan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618413" cy="4319588"/>
          </a:xfrm>
        </p:spPr>
        <p:txBody>
          <a:bodyPr/>
          <a:lstStyle/>
          <a:p>
            <a:pPr eaLnBrk="1" hangingPunct="1"/>
            <a:r>
              <a:rPr lang="en-US" smtClean="0"/>
              <a:t>Isu </a:t>
            </a:r>
            <a:r>
              <a:rPr lang="en-US" i="1" smtClean="0"/>
              <a:t>substantives </a:t>
            </a:r>
            <a:r>
              <a:rPr lang="en-US" smtClean="0"/>
              <a:t>yang menjadi punca konflik</a:t>
            </a:r>
          </a:p>
          <a:p>
            <a:pPr eaLnBrk="1" hangingPunct="1"/>
            <a:r>
              <a:rPr lang="en-US" smtClean="0"/>
              <a:t>Pengendalian </a:t>
            </a:r>
            <a:r>
              <a:rPr lang="en-US" i="1" smtClean="0"/>
              <a:t>tangibles</a:t>
            </a:r>
            <a:r>
              <a:rPr lang="en-US" smtClean="0"/>
              <a:t> dan </a:t>
            </a:r>
            <a:r>
              <a:rPr lang="en-US" i="1" smtClean="0"/>
              <a:t>intangibles</a:t>
            </a:r>
          </a:p>
          <a:p>
            <a:pPr eaLnBrk="1" hangingPunct="1"/>
            <a:r>
              <a:rPr lang="en-US" smtClean="0"/>
              <a:t>Kemahiran komunikasi perunding</a:t>
            </a:r>
          </a:p>
          <a:p>
            <a:pPr eaLnBrk="1" hangingPunct="1"/>
            <a:r>
              <a:rPr lang="en-US" smtClean="0"/>
              <a:t>Kuasa pada diri perunding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25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Penggunaan Kuasa Dalam Perundingan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543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ms-MY" sz="2800" smtClean="0">
                <a:cs typeface="Times New Roman" pitchFamily="18" charset="0"/>
              </a:rPr>
              <a:t>Kuasa maklumat dan kepakaran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ms-MY" sz="2800" smtClean="0">
                <a:cs typeface="Times New Roman" pitchFamily="18" charset="0"/>
              </a:rPr>
              <a:t>Kawalan terhadap sumber</a:t>
            </a:r>
            <a:r>
              <a:rPr lang="en-US" sz="2800" smtClean="0"/>
              <a:t> seperti wang, bekalan, m</a:t>
            </a:r>
            <a:r>
              <a:rPr lang="ms-MY" sz="2800" smtClean="0">
                <a:cs typeface="Times New Roman" pitchFamily="18" charset="0"/>
              </a:rPr>
              <a:t>asa</a:t>
            </a:r>
            <a:r>
              <a:rPr lang="en-US" sz="2800" smtClean="0"/>
              <a:t>, peralatan, perkhidmatan kritikal, dan tenaga.</a:t>
            </a:r>
          </a:p>
          <a:p>
            <a:pPr eaLnBrk="1" hangingPunct="1">
              <a:lnSpc>
                <a:spcPct val="90000"/>
              </a:lnSpc>
            </a:pPr>
            <a:r>
              <a:rPr lang="ms-MY" sz="2800" smtClean="0">
                <a:cs typeface="Times New Roman" pitchFamily="18" charset="0"/>
              </a:rPr>
              <a:t>Kuasa sah/undang-undang (</a:t>
            </a:r>
            <a:r>
              <a:rPr lang="ms-MY" sz="2800" i="1" smtClean="0">
                <a:cs typeface="Times New Roman" pitchFamily="18" charset="0"/>
              </a:rPr>
              <a:t>legitimate power</a:t>
            </a:r>
            <a:r>
              <a:rPr lang="ms-MY" sz="2800" smtClean="0">
                <a:cs typeface="Times New Roman" pitchFamily="18" charset="0"/>
              </a:rPr>
              <a:t>)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ms-MY" sz="2800" smtClean="0">
                <a:cs typeface="Times New Roman" pitchFamily="18" charset="0"/>
              </a:rPr>
              <a:t>Kedudukan atau lokasi struktur organisasi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ms-MY" sz="2800" smtClean="0">
                <a:cs typeface="Times New Roman" pitchFamily="18" charset="0"/>
              </a:rPr>
              <a:t>Kuasa peribadi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19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620000" cy="40386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ms-MY" sz="2600" smtClean="0">
                <a:cs typeface="Times New Roman" pitchFamily="18" charset="0"/>
              </a:rPr>
              <a:t>Kuasa Sah: Untuk meningkatkan kuasa sah :</a:t>
            </a:r>
          </a:p>
          <a:p>
            <a:pPr algn="just" eaLnBrk="1" hangingPunct="1">
              <a:buFontTx/>
              <a:buNone/>
            </a:pPr>
            <a:r>
              <a:rPr lang="ms-MY" sz="260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ms-MY" sz="2600" smtClean="0">
                <a:latin typeface="Times New Roman" pitchFamily="18" charset="0"/>
                <a:cs typeface="Times New Roman" pitchFamily="18" charset="0"/>
              </a:rPr>
              <a:t>  	</a:t>
            </a:r>
            <a:r>
              <a:rPr lang="ms-MY" sz="2600" b="1" smtClean="0">
                <a:cs typeface="Times New Roman" pitchFamily="18" charset="0"/>
              </a:rPr>
              <a:t>Reputasi:</a:t>
            </a:r>
            <a:r>
              <a:rPr lang="ms-MY" sz="2600" smtClean="0">
                <a:cs typeface="Times New Roman" pitchFamily="18" charset="0"/>
              </a:rPr>
              <a:t> latar belakang diri yang baik seperti pengorbanan, banyak membantu orang, dan sebagainya. </a:t>
            </a:r>
          </a:p>
          <a:p>
            <a:pPr algn="just" eaLnBrk="1" hangingPunct="1">
              <a:buFontTx/>
              <a:buNone/>
            </a:pPr>
            <a:r>
              <a:rPr lang="ms-MY" sz="2600" b="1" smtClean="0">
                <a:cs typeface="Times New Roman" pitchFamily="18" charset="0"/>
              </a:rPr>
              <a:t>	Prestasi: Iaitu </a:t>
            </a:r>
            <a:r>
              <a:rPr lang="ms-MY" sz="2600" smtClean="0">
                <a:cs typeface="Times New Roman" pitchFamily="18" charset="0"/>
              </a:rPr>
              <a:t>apa juga yang telah dilaksanakan oleh seseorang dan mencapai kejayaan, sokongan dan pujian daripada orang ramai. </a:t>
            </a:r>
            <a:endParaRPr lang="en-US" sz="260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000" smtClean="0"/>
              <a:t>Langkah-langkah Dalam Menggunakan Kuasa Semasa Perundingan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839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/>
      <p:bldP spid="8397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Ciri-ciri Perunding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9138"/>
            <a:ext cx="7696200" cy="4411662"/>
          </a:xfrm>
        </p:spPr>
        <p:txBody>
          <a:bodyPr/>
          <a:lstStyle/>
          <a:p>
            <a:pPr eaLnBrk="1" hangingPunct="1"/>
            <a:r>
              <a:rPr lang="en-US" sz="2600" smtClean="0"/>
              <a:t>Pakar dalam bidang-bidang tertentu misalnya kejuruteraan, undang-undang, dll.</a:t>
            </a:r>
          </a:p>
          <a:p>
            <a:pPr eaLnBrk="1" hangingPunct="1"/>
            <a:r>
              <a:rPr lang="en-US" sz="2600" smtClean="0"/>
              <a:t>Emosi yang stabil </a:t>
            </a:r>
          </a:p>
          <a:p>
            <a:pPr eaLnBrk="1" hangingPunct="1"/>
            <a:r>
              <a:rPr lang="en-US" sz="2600" smtClean="0"/>
              <a:t>Empati</a:t>
            </a:r>
          </a:p>
          <a:p>
            <a:pPr eaLnBrk="1" hangingPunct="1"/>
            <a:r>
              <a:rPr lang="en-US" sz="2600" smtClean="0"/>
              <a:t>Sebaik-baiknya lelaki </a:t>
            </a:r>
          </a:p>
          <a:p>
            <a:pPr eaLnBrk="1" hangingPunct="1"/>
            <a:r>
              <a:rPr lang="en-US" sz="2600" smtClean="0"/>
              <a:t>Kemahiran Komunikasi yang baik</a:t>
            </a:r>
          </a:p>
          <a:p>
            <a:pPr eaLnBrk="1" hangingPunct="1"/>
            <a:r>
              <a:rPr lang="en-US" sz="2600" smtClean="0"/>
              <a:t>Sihat dan bertenaga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45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Perkara-perkara lain yang perlu diberi perhatian sebelum berunding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133600"/>
            <a:ext cx="7643812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Siapa perunding lawan?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Bilangan perunding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Isu-isu agama, nilai, adat resam dan kepercayaan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Waktu berunding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Jangkamasa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Tempat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Ketua perunding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Objektif, Matlamat dan Kepentingan Perundingan</a:t>
            </a:r>
            <a:endParaRPr lang="ms-MY" sz="4400" smtClean="0"/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Objektif / Matlamat Perundingan</a:t>
            </a:r>
            <a:endParaRPr lang="ms-MY" sz="38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Memahami lebih dalam akan motif, objektif dan masalah pihak lawan.</a:t>
            </a:r>
          </a:p>
          <a:p>
            <a:pPr eaLnBrk="1" hangingPunct="1"/>
            <a:r>
              <a:rPr lang="en-US" sz="2600" smtClean="0"/>
              <a:t>Pihak lawan memahami motif, objektif dan masalah kita.</a:t>
            </a:r>
          </a:p>
          <a:p>
            <a:pPr eaLnBrk="1" hangingPunct="1"/>
            <a:r>
              <a:rPr lang="en-US" sz="2600" smtClean="0"/>
              <a:t>Mencari penyelesaian menang-menang</a:t>
            </a:r>
          </a:p>
          <a:p>
            <a:pPr eaLnBrk="1" hangingPunct="1"/>
            <a:r>
              <a:rPr lang="en-US" sz="2600" smtClean="0"/>
              <a:t>Membina hubungan yang lebih baik dengan pihak lawan.</a:t>
            </a:r>
          </a:p>
          <a:p>
            <a:pPr eaLnBrk="1" hangingPunct="1"/>
            <a:endParaRPr lang="ms-MY" sz="26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Kepentingan Perundingan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761287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Perunding menyedari dan mampu mengatasi masalah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Membolehkan perubahan dan adaptasi organisasi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Menguatkan hubungan dan moral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Menggalakkan kesedaran mengenai diri sendiri dan orang lain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Menggalakkan perkembangan kendiri</a:t>
            </a:r>
          </a:p>
          <a:p>
            <a:pPr eaLnBrk="1" hangingPunct="1"/>
            <a:r>
              <a:rPr lang="en-US" sz="3400" smtClean="0"/>
              <a:t>Menggalakkan perkembangan psikologikal</a:t>
            </a:r>
          </a:p>
          <a:p>
            <a:pPr eaLnBrk="1" hangingPunct="1"/>
            <a:r>
              <a:rPr lang="en-US" sz="3400" smtClean="0"/>
              <a:t>Meningkatkan semangat dan keseronokan</a:t>
            </a:r>
          </a:p>
          <a:p>
            <a:pPr eaLnBrk="1" hangingPunct="1"/>
            <a:endParaRPr lang="en-US" sz="3400" smtClean="0"/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Kepentingan Perundingan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Proses Perundingan</a:t>
            </a:r>
            <a:endParaRPr lang="ms-MY" smtClean="0"/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400" b="1" smtClean="0"/>
              <a:t>Pengenalan Kepada Konsep Perundingan</a:t>
            </a:r>
            <a:endParaRPr lang="ms-MY" sz="4400" b="1" smtClean="0"/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ms-MY" smtClean="0">
                <a:cs typeface="Times New Roman" pitchFamily="18" charset="0"/>
              </a:rPr>
              <a:t>Proses  Perundingan</a:t>
            </a:r>
            <a:endParaRPr lang="en-US" smtClean="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762000" y="3581400"/>
            <a:ext cx="2133600" cy="1219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kumimoji="0" lang="en-US" sz="2400"/>
              <a:t>Perancangan dan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kumimoji="0" lang="en-US" sz="2400"/>
              <a:t>Persiapan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505200" y="2133600"/>
            <a:ext cx="1981200" cy="1138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kumimoji="0" lang="en-US" sz="2400"/>
              <a:t>Strategi Perundingan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629400" y="3733800"/>
            <a:ext cx="2057400" cy="9906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kumimoji="0" lang="en-US" sz="2400"/>
              <a:t>Perundingan Sebenar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505200" y="5257800"/>
            <a:ext cx="20574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kumimoji="0" lang="en-US" sz="2400"/>
              <a:t>Taktik Perundingan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4419600" y="3352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V="1">
            <a:off x="2209800" y="28194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2590800" y="48006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334000" y="2895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V="1">
            <a:off x="5181600" y="45720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71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38200" y="2286000"/>
            <a:ext cx="1524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accent2"/>
                </a:solidFill>
              </a:rPr>
              <a:t>Persekitaran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85800" y="3124200"/>
            <a:ext cx="14097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accent2"/>
                </a:solidFill>
              </a:rPr>
              <a:t>Kandungan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838200" y="3886200"/>
            <a:ext cx="12573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accent2"/>
                </a:solidFill>
              </a:rPr>
              <a:t>Hasil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838200" y="4724400"/>
            <a:ext cx="12573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accent2"/>
                </a:solidFill>
              </a:rPr>
              <a:t>Proses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838200" y="5486400"/>
            <a:ext cx="12573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accent2"/>
                </a:solidFill>
              </a:rPr>
              <a:t>Hubungan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971800" y="3429000"/>
            <a:ext cx="15240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accent2"/>
                </a:solidFill>
              </a:rPr>
              <a:t>Prinsip dan piawaian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648200" y="2057400"/>
            <a:ext cx="16002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accent2"/>
                </a:solidFill>
              </a:rPr>
              <a:t>Keyakinan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953000" y="4191000"/>
            <a:ext cx="12954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accent2"/>
                </a:solidFill>
              </a:rPr>
              <a:t>Andaian-andaian berepisod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791200" y="5867400"/>
            <a:ext cx="18288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accent2"/>
                </a:solidFill>
              </a:rPr>
              <a:t>Matlamat-matlamat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7239000" y="3352800"/>
            <a:ext cx="1600200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kumimoji="0" lang="en-US" sz="1800">
                <a:solidFill>
                  <a:schemeClr val="accent2"/>
                </a:solidFill>
              </a:rPr>
              <a:t>Pilihan Pendekatan (Strategi) Perundingan</a:t>
            </a: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209800" y="25146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2133600" y="33528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133600" y="3657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V="1">
            <a:off x="2057400" y="3657600"/>
            <a:ext cx="91440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V="1">
            <a:off x="2133600" y="3657600"/>
            <a:ext cx="838200" cy="2057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4114800" y="26670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4267200" y="4038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5943600" y="5181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6172200" y="2667000"/>
            <a:ext cx="10668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 flipV="1">
            <a:off x="6629400" y="3886200"/>
            <a:ext cx="609600" cy="1981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>
            <a:off x="4495800" y="3657600"/>
            <a:ext cx="27432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ms-MY" sz="3400">
                <a:solidFill>
                  <a:schemeClr val="tx2"/>
                </a:solidFill>
              </a:rPr>
              <a:t>Peringkat Awal Dalam Memilih Strategi Perundingan</a:t>
            </a:r>
            <a:r>
              <a:rPr kumimoji="0" lang="en-US" sz="340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Model Dwi-Tumpuan (Pruitt and Rubin Dual Concerns Model)</a:t>
            </a:r>
          </a:p>
        </p:txBody>
      </p:sp>
      <p:graphicFrame>
        <p:nvGraphicFramePr>
          <p:cNvPr id="50179" name="Group 3"/>
          <p:cNvGraphicFramePr>
            <a:graphicFrameLocks noGrp="1"/>
          </p:cNvGraphicFramePr>
          <p:nvPr/>
        </p:nvGraphicFramePr>
        <p:xfrm>
          <a:off x="2514600" y="2057400"/>
          <a:ext cx="5562600" cy="3810000"/>
        </p:xfrm>
        <a:graphic>
          <a:graphicData uri="http://schemas.openxmlformats.org/drawingml/2006/table">
            <a:tbl>
              <a:tblPr/>
              <a:tblGrid>
                <a:gridCol w="1373188"/>
                <a:gridCol w="2335212"/>
                <a:gridCol w="1854200"/>
              </a:tblGrid>
              <a:tr h="127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Mengalah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Bekerjasama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Seri (Bertolak ansur)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Mengelak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Bersaing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79" name="Rectangle 21"/>
          <p:cNvSpPr>
            <a:spLocks noChangeArrowheads="1"/>
          </p:cNvSpPr>
          <p:nvPr/>
        </p:nvSpPr>
        <p:spPr bwMode="auto">
          <a:xfrm>
            <a:off x="2362200" y="6172200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0" lang="en-US" sz="2000" b="1">
                <a:latin typeface="Tahoma" pitchFamily="34" charset="0"/>
              </a:rPr>
              <a:t>Tumpuan kepada hasil pada diri sendiri</a:t>
            </a:r>
          </a:p>
        </p:txBody>
      </p:sp>
      <p:sp>
        <p:nvSpPr>
          <p:cNvPr id="36880" name="Rectangle 22"/>
          <p:cNvSpPr>
            <a:spLocks noChangeArrowheads="1"/>
          </p:cNvSpPr>
          <p:nvPr/>
        </p:nvSpPr>
        <p:spPr bwMode="auto">
          <a:xfrm>
            <a:off x="762000" y="3124200"/>
            <a:ext cx="1600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kumimoji="0" lang="en-US" sz="2000" b="1">
                <a:latin typeface="Tahoma" pitchFamily="34" charset="0"/>
              </a:rPr>
              <a:t>Tumpuan kepada hasil pada pihak lawan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US" sz="2400">
              <a:latin typeface="Tahoma" pitchFamily="34" charset="0"/>
            </a:endParaRPr>
          </a:p>
        </p:txBody>
      </p:sp>
      <p:sp>
        <p:nvSpPr>
          <p:cNvPr id="36881" name="Line 23"/>
          <p:cNvSpPr>
            <a:spLocks noChangeShapeType="1"/>
          </p:cNvSpPr>
          <p:nvPr/>
        </p:nvSpPr>
        <p:spPr bwMode="auto">
          <a:xfrm flipV="1">
            <a:off x="2286000" y="2286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82" name="Line 24"/>
          <p:cNvSpPr>
            <a:spLocks noChangeShapeType="1"/>
          </p:cNvSpPr>
          <p:nvPr/>
        </p:nvSpPr>
        <p:spPr bwMode="auto">
          <a:xfrm>
            <a:off x="2743200" y="60960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01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Pendekatan (Strategi) Dalam Perundingan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28345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Bersaing (Contending): Bersifat menang-kalah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Mengalah (Yielding)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Mengelak (Inaction).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Penyelesaian masalah (Problem solving): Menang-menang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Bertolak ansur (Compromising): Seri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91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Proses-Proses Perundingan</a:t>
            </a:r>
            <a:endParaRPr lang="ms-MY" sz="4400" smtClean="0"/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6450" y="1989138"/>
            <a:ext cx="7869238" cy="4191000"/>
          </a:xfrm>
        </p:spPr>
        <p:txBody>
          <a:bodyPr/>
          <a:lstStyle/>
          <a:p>
            <a:pPr eaLnBrk="1" hangingPunct="1"/>
            <a:r>
              <a:rPr lang="en-US" smtClean="0"/>
              <a:t>Matlamat yang berkonflik.</a:t>
            </a:r>
          </a:p>
          <a:p>
            <a:pPr eaLnBrk="1" hangingPunct="1"/>
            <a:r>
              <a:rPr lang="en-US" smtClean="0"/>
              <a:t>Juga disebut sebagai “</a:t>
            </a:r>
            <a:r>
              <a:rPr lang="en-US" i="1" smtClean="0"/>
              <a:t>positional bargaining</a:t>
            </a:r>
            <a:r>
              <a:rPr lang="en-US" smtClean="0"/>
              <a:t>” yang melibatkan strategi dan taktik untuk menang.</a:t>
            </a:r>
          </a:p>
          <a:p>
            <a:pPr eaLnBrk="1" hangingPunct="1"/>
            <a:r>
              <a:rPr lang="en-US" smtClean="0"/>
              <a:t>Objektifnya ialah mendapatkan penawaran yang terbaik pada tahap rintangan maksima pihak lawan.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677863"/>
            <a:ext cx="7543800" cy="590550"/>
          </a:xfrm>
          <a:noFill/>
        </p:spPr>
        <p:txBody>
          <a:bodyPr anchor="b"/>
          <a:lstStyle/>
          <a:p>
            <a:pPr algn="ctr" eaLnBrk="1" hangingPunct="1"/>
            <a:r>
              <a:rPr lang="en-US" sz="3300" b="1" smtClean="0"/>
              <a:t> Sifat Perundingan Menang-Kalah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 autoUpdateAnimBg="0"/>
      <p:bldP spid="5427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06438"/>
            <a:ext cx="6557963" cy="1046162"/>
          </a:xfrm>
        </p:spPr>
        <p:txBody>
          <a:bodyPr/>
          <a:lstStyle/>
          <a:p>
            <a:pPr algn="ctr" eaLnBrk="1" hangingPunct="1"/>
            <a:r>
              <a:rPr lang="en-US" sz="3800" smtClean="0"/>
              <a:t>Struktur Penawaran </a:t>
            </a:r>
            <a:br>
              <a:rPr lang="en-US" sz="3800" smtClean="0"/>
            </a:br>
            <a:r>
              <a:rPr lang="en-US" sz="3800" smtClean="0"/>
              <a:t>Distributif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Perundingan dalam penawaran distributif ialah proses menetapkan persetujuan di antara dua titik rintangan dalam julat penyelesaian yang postif.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29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06438"/>
            <a:ext cx="7543800" cy="1046162"/>
          </a:xfrm>
        </p:spPr>
        <p:txBody>
          <a:bodyPr/>
          <a:lstStyle/>
          <a:p>
            <a:pPr algn="ctr" eaLnBrk="1" hangingPunct="1"/>
            <a:r>
              <a:rPr lang="en-US" sz="3800" smtClean="0"/>
              <a:t>Julat Penyelesaian Positif </a:t>
            </a:r>
            <a:br>
              <a:rPr lang="en-US" sz="3800" smtClean="0"/>
            </a:br>
            <a:r>
              <a:rPr lang="en-US" sz="3800" smtClean="0"/>
              <a:t>dan Negatif</a:t>
            </a: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1066800" y="28956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24384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61722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1066800" y="50292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24384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61722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1752600" y="19812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0" lang="en-US" sz="1800" b="1">
                <a:latin typeface="Times New Roman" pitchFamily="18" charset="0"/>
                <a:cs typeface="Times New Roman" pitchFamily="18" charset="0"/>
              </a:rPr>
              <a:t>Titik rintangan penjual</a:t>
            </a:r>
            <a:r>
              <a:rPr kumimoji="0" lang="en-US" sz="140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486400" y="19812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0" lang="en-US" sz="1800" b="1">
                <a:latin typeface="Times New Roman" pitchFamily="18" charset="0"/>
                <a:cs typeface="Times New Roman" pitchFamily="18" charset="0"/>
              </a:rPr>
              <a:t>Titik rintangan pembeli</a:t>
            </a:r>
            <a:r>
              <a:rPr kumimoji="0" lang="en-US" sz="140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762000" y="5083175"/>
            <a:ext cx="1031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kumimoji="0" lang="en-US" sz="2000" b="1">
                <a:latin typeface="Times New Roman" pitchFamily="18" charset="0"/>
                <a:cs typeface="Times New Roman" pitchFamily="18" charset="0"/>
              </a:rPr>
              <a:t>Rendah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7391400" y="51054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kumimoji="0" lang="en-US" sz="2000" b="1">
                <a:latin typeface="Times New Roman" pitchFamily="18" charset="0"/>
                <a:cs typeface="Times New Roman" pitchFamily="18" charset="0"/>
              </a:rPr>
              <a:t>Tinggi   </a:t>
            </a:r>
            <a:endParaRPr kumimoji="0"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1676400" y="41148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0" lang="en-US" sz="1800" b="1">
                <a:latin typeface="Times New Roman" pitchFamily="18" charset="0"/>
                <a:cs typeface="Times New Roman" pitchFamily="18" charset="0"/>
              </a:rPr>
              <a:t>Titik rintangan pembeli</a:t>
            </a:r>
            <a:r>
              <a:rPr kumimoji="0" lang="en-US" sz="140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5334000" y="41148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0" lang="en-US" sz="1800" b="1">
                <a:latin typeface="Times New Roman" pitchFamily="18" charset="0"/>
                <a:cs typeface="Times New Roman" pitchFamily="18" charset="0"/>
              </a:rPr>
              <a:t>Titik rintangan penjual</a:t>
            </a:r>
            <a:r>
              <a:rPr kumimoji="0" lang="en-US" sz="140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3048000" y="2846388"/>
            <a:ext cx="2992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kumimoji="0" lang="en-US" sz="2000" b="1">
                <a:latin typeface="Times New Roman" pitchFamily="18" charset="0"/>
                <a:cs typeface="Times New Roman" pitchFamily="18" charset="0"/>
              </a:rPr>
              <a:t>Julat penyelesaian positif</a:t>
            </a:r>
            <a:r>
              <a:rPr kumimoji="0"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7391400" y="3048000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kumimoji="0" lang="en-US" sz="2000" b="1">
                <a:latin typeface="Times New Roman" pitchFamily="18" charset="0"/>
                <a:cs typeface="Times New Roman" pitchFamily="18" charset="0"/>
              </a:rPr>
              <a:t>Tinggi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685800" y="3048000"/>
            <a:ext cx="1031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kumimoji="0" lang="en-US" sz="2000" b="1">
                <a:latin typeface="Times New Roman" pitchFamily="18" charset="0"/>
                <a:cs typeface="Times New Roman" pitchFamily="18" charset="0"/>
              </a:rPr>
              <a:t>Rendah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2667000" y="5105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0" lang="en-US" sz="2000" b="1">
                <a:latin typeface="Times New Roman" pitchFamily="18" charset="0"/>
                <a:cs typeface="Times New Roman" pitchFamily="18" charset="0"/>
              </a:rPr>
              <a:t>Julat penyelesaian negatif</a:t>
            </a:r>
            <a:r>
              <a:rPr kumimoji="0" lang="en-US" sz="2400" b="1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0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63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06438"/>
            <a:ext cx="7543800" cy="1046162"/>
          </a:xfrm>
        </p:spPr>
        <p:txBody>
          <a:bodyPr/>
          <a:lstStyle/>
          <a:p>
            <a:pPr algn="ctr" eaLnBrk="1" hangingPunct="1"/>
            <a:r>
              <a:rPr lang="en-US" sz="3800" smtClean="0"/>
              <a:t>Strategi (Teknik) Dalam Penawaran Distributif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572000"/>
          </a:xfrm>
        </p:spPr>
        <p:txBody>
          <a:bodyPr/>
          <a:lstStyle/>
          <a:p>
            <a:pPr eaLnBrk="1" hangingPunct="1"/>
            <a:r>
              <a:rPr lang="en-US" smtClean="0"/>
              <a:t>Membuat penawaran hampir kepada titik rintangan pihak lawan dengan membuat tawaran yang ekstrim dan konsesi yang kecil.</a:t>
            </a:r>
          </a:p>
          <a:p>
            <a:pPr eaLnBrk="1" hangingPunct="1"/>
            <a:r>
              <a:rPr lang="en-US" smtClean="0"/>
              <a:t>Mendesak pihak lawan mengubah titik rintangannya dengan mempengaruhinya melalui isu kos dan faedah penawaran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420938"/>
            <a:ext cx="8110537" cy="4056062"/>
          </a:xfrm>
        </p:spPr>
        <p:txBody>
          <a:bodyPr/>
          <a:lstStyle/>
          <a:p>
            <a:pPr eaLnBrk="1" hangingPunct="1"/>
            <a:r>
              <a:rPr lang="en-US" smtClean="0"/>
              <a:t>Mendesak titik rintangan pihak lawan menurut kehendak seseorang.</a:t>
            </a:r>
          </a:p>
          <a:p>
            <a:pPr eaLnBrk="1" hangingPunct="1"/>
            <a:r>
              <a:rPr lang="en-US" smtClean="0"/>
              <a:t>Mendesak pihak lawan supaya beranggapan bahawa penyelesaian atau tawaran yang dicadangkan adalah yang terbaik.</a:t>
            </a:r>
          </a:p>
          <a:p>
            <a:pPr eaLnBrk="1" hangingPunct="1"/>
            <a:endParaRPr lang="en-US" smtClean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Strategi (Teknik) Dalam Menang-Kalah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  <p:bldP spid="5837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Definisi (Kamus)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696200" cy="4267200"/>
          </a:xfrm>
        </p:spPr>
        <p:txBody>
          <a:bodyPr/>
          <a:lstStyle/>
          <a:p>
            <a:pPr eaLnBrk="1" hangingPunct="1"/>
            <a:r>
              <a:rPr lang="ms-MY" smtClean="0"/>
              <a:t>Kamus Dewan: “perhitungan, perkiraan, pertimbangan” dan “perbicaraan (perkiraan) yang sungguh-sungguh lagi mendalam tentang sesuatu hal”.</a:t>
            </a:r>
            <a:endParaRPr lang="en-US" smtClean="0"/>
          </a:p>
          <a:p>
            <a:pPr eaLnBrk="1" hangingPunct="1"/>
            <a:r>
              <a:rPr lang="en-US" smtClean="0"/>
              <a:t>Kamus Oxford Advanced Learner’s Dictionary of Current English : “</a:t>
            </a:r>
            <a:r>
              <a:rPr lang="en-US" i="1" smtClean="0"/>
              <a:t>discuss, confer, in order to come to an agreement</a:t>
            </a:r>
            <a:r>
              <a:rPr lang="en-US" smtClean="0"/>
              <a:t>”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b="1" smtClean="0"/>
              <a:t>Peranan Komitmen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17713"/>
            <a:ext cx="7848600" cy="4459287"/>
          </a:xfrm>
        </p:spPr>
        <p:txBody>
          <a:bodyPr/>
          <a:lstStyle/>
          <a:p>
            <a:pPr eaLnBrk="1" hangingPunct="1"/>
            <a:r>
              <a:rPr lang="en-US" sz="2600" smtClean="0"/>
              <a:t>Membuat perjanjian untuk tindakan masa depan mengenai persetujuan yang dicapai, misalnya jika gaji tidak dinaikkan pekerja  akan mogok.</a:t>
            </a:r>
          </a:p>
          <a:p>
            <a:pPr eaLnBrk="1" hangingPunct="1"/>
            <a:r>
              <a:rPr lang="en-US" sz="2600" smtClean="0"/>
              <a:t>Boleh mengurangkan kesamaran (</a:t>
            </a:r>
            <a:r>
              <a:rPr lang="en-US" sz="2600" i="1" smtClean="0"/>
              <a:t>ambiguity</a:t>
            </a:r>
            <a:r>
              <a:rPr lang="en-US" sz="2600" smtClean="0"/>
              <a:t>)</a:t>
            </a:r>
          </a:p>
          <a:p>
            <a:pPr eaLnBrk="1" hangingPunct="1"/>
            <a:r>
              <a:rPr lang="en-US" sz="2600" smtClean="0"/>
              <a:t>Boleh disalahanggap sebagai ugutan (</a:t>
            </a:r>
            <a:r>
              <a:rPr lang="en-US" sz="2600" i="1" smtClean="0"/>
              <a:t>threat</a:t>
            </a:r>
            <a:r>
              <a:rPr lang="en-US" sz="2600" smtClean="0"/>
              <a:t>)</a:t>
            </a:r>
          </a:p>
          <a:p>
            <a:pPr eaLnBrk="1" hangingPunct="1"/>
            <a:r>
              <a:rPr lang="en-US" sz="2600" smtClean="0"/>
              <a:t>Perlu dilaksanakan jika telah dinyatakan.</a:t>
            </a:r>
          </a:p>
          <a:p>
            <a:pPr eaLnBrk="1" hangingPunct="1"/>
            <a:r>
              <a:rPr lang="en-US" sz="2600" smtClean="0"/>
              <a:t>Sangat kuat untuk mempengaruhi pihak lawan.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  <p:bldP spid="6861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800" smtClean="0"/>
              <a:t>Peranan alternatif (pilihan lain) dalam Persetujuan Perundingan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Merupakan kuasa untuk memenangi sebarang perundingan.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Jika terdapat lebih banyak alternatif, kita boleh menentukan matlamat yang lebih tinggi dan memberikan konsesi yang kurang.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Perunding harus mengenali alternatif-alternatif lain sebelum berunding.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800" b="1" smtClean="0"/>
              <a:t>Isu-isu Mengenai Tuntutan Semasa Perundingan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Mungkin terdapat lebih daripada satu tuntutan dalam perundingan.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Setiap pihak mungkin mempunyai tuntutan yang berbeza.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Tuntutan-tuntutan  biasanya berakar umbi daripada keperluan dan nilai kemanusiaan – mempunyai hiraki keperluan.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14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800" b="1" smtClean="0"/>
              <a:t>Isu-isu Mengenai Tuntutan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Tuntutan boleh berubah mengikut peredaran masa.</a:t>
            </a:r>
          </a:p>
          <a:p>
            <a:pPr eaLnBrk="1" hangingPunct="1"/>
            <a:r>
              <a:rPr lang="en-US" smtClean="0"/>
              <a:t>Tuntutan dicapai melalui berbagai cara oleh itu mendengar dan mencerap adalah kunci utama untuk mencapai tuntutan.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24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smtClean="0"/>
              <a:t>Taktik Kekerasan Dalam Perundingan Distributif (</a:t>
            </a:r>
            <a:r>
              <a:rPr lang="en-US" sz="3400" i="1" smtClean="0"/>
              <a:t>Hardball Tactics</a:t>
            </a:r>
            <a:r>
              <a:rPr lang="en-US" sz="3400" smtClean="0"/>
              <a:t>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Orang baik/Orang Jahat (Good Guy/ Bad Guy)</a:t>
            </a:r>
          </a:p>
          <a:p>
            <a:pPr eaLnBrk="1" hangingPunct="1"/>
            <a:r>
              <a:rPr lang="en-US" sz="2600" smtClean="0"/>
              <a:t>Highball/Lowball</a:t>
            </a:r>
          </a:p>
          <a:p>
            <a:pPr eaLnBrk="1" hangingPunct="1"/>
            <a:r>
              <a:rPr lang="en-US" sz="2600" smtClean="0"/>
              <a:t>Pura-pura (Bogey/Decoy)</a:t>
            </a:r>
          </a:p>
          <a:p>
            <a:pPr eaLnBrk="1" hangingPunct="1"/>
            <a:r>
              <a:rPr lang="en-US" sz="2600" smtClean="0"/>
              <a:t>The Nibble (konsesi kecil)</a:t>
            </a:r>
          </a:p>
          <a:p>
            <a:pPr eaLnBrk="1" hangingPunct="1"/>
            <a:r>
              <a:rPr lang="en-US" sz="2600" smtClean="0"/>
              <a:t>Gertak (Chicken)</a:t>
            </a:r>
          </a:p>
          <a:p>
            <a:pPr eaLnBrk="1" hangingPunct="1"/>
            <a:r>
              <a:rPr lang="en-US" sz="2600" smtClean="0"/>
              <a:t>Intimidasi (Menakut-nakutkan)</a:t>
            </a:r>
          </a:p>
          <a:p>
            <a:pPr eaLnBrk="1" hangingPunct="1"/>
            <a:r>
              <a:rPr lang="en-US" sz="2600" smtClean="0"/>
              <a:t>Perlakuan Agresif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34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543800" cy="906463"/>
          </a:xfrm>
        </p:spPr>
        <p:txBody>
          <a:bodyPr/>
          <a:lstStyle/>
          <a:p>
            <a:pPr algn="ctr" eaLnBrk="1" hangingPunct="1"/>
            <a:r>
              <a:rPr lang="en-US" sz="3300" b="1" smtClean="0"/>
              <a:t>Sifat Perundingan Menang-Menang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9138"/>
            <a:ext cx="7772400" cy="4487862"/>
          </a:xfrm>
        </p:spPr>
        <p:txBody>
          <a:bodyPr/>
          <a:lstStyle/>
          <a:p>
            <a:pPr eaLnBrk="1" hangingPunct="1"/>
            <a:r>
              <a:rPr lang="en-US" smtClean="0"/>
              <a:t>Saling bekerjasama </a:t>
            </a:r>
          </a:p>
          <a:p>
            <a:pPr eaLnBrk="1" hangingPunct="1"/>
            <a:r>
              <a:rPr lang="en-US" smtClean="0"/>
              <a:t>Menggalakkan setiap pihak meneroka pilihan-pilihan penyelesaian.</a:t>
            </a:r>
          </a:p>
          <a:p>
            <a:pPr eaLnBrk="1" hangingPunct="1"/>
            <a:r>
              <a:rPr lang="en-US" smtClean="0"/>
              <a:t>Menggalakan penyelesaian yang kreatif dan inovatif.</a:t>
            </a:r>
          </a:p>
          <a:p>
            <a:pPr eaLnBrk="1" hangingPunct="1"/>
            <a:r>
              <a:rPr lang="en-US" smtClean="0"/>
              <a:t>Mengenepikan tanggapan “fixed-pie”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45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61288" cy="1143000"/>
          </a:xfrm>
        </p:spPr>
        <p:txBody>
          <a:bodyPr/>
          <a:lstStyle/>
          <a:p>
            <a:pPr algn="ctr" eaLnBrk="1" hangingPunct="1"/>
            <a:r>
              <a:rPr lang="en-US" sz="3400" smtClean="0"/>
              <a:t>Teknik Perundingan Menang-Menang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133600"/>
            <a:ext cx="7580312" cy="4038600"/>
          </a:xfrm>
        </p:spPr>
        <p:txBody>
          <a:bodyPr/>
          <a:lstStyle/>
          <a:p>
            <a:pPr eaLnBrk="1" hangingPunct="1"/>
            <a:r>
              <a:rPr lang="en-US" smtClean="0"/>
              <a:t>Masalah didefinisikan dengan cara yang boleh diterima oleh kedua-dua pihak.</a:t>
            </a:r>
          </a:p>
          <a:p>
            <a:pPr eaLnBrk="1" hangingPunct="1"/>
            <a:r>
              <a:rPr lang="en-US" smtClean="0"/>
              <a:t>Pastikan pernyataan masalah jelas dan mudah.</a:t>
            </a:r>
          </a:p>
          <a:p>
            <a:pPr eaLnBrk="1" hangingPunct="1"/>
            <a:r>
              <a:rPr lang="en-US" smtClean="0"/>
              <a:t>Nyatakan masalah sebagai matlamat dan kenalpasti halangan-halangan untuk mencapainya.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55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543800" cy="906463"/>
          </a:xfrm>
        </p:spPr>
        <p:txBody>
          <a:bodyPr/>
          <a:lstStyle/>
          <a:p>
            <a:pPr algn="ctr" eaLnBrk="1" hangingPunct="1"/>
            <a:r>
              <a:rPr lang="en-US" sz="3800" smtClean="0"/>
              <a:t>Kaedah Penyelesaian Integratif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59287"/>
          </a:xfrm>
        </p:spPr>
        <p:txBody>
          <a:bodyPr/>
          <a:lstStyle/>
          <a:p>
            <a:pPr eaLnBrk="1" hangingPunct="1"/>
            <a:r>
              <a:rPr lang="en-US" i="1" smtClean="0"/>
              <a:t>Expand the Pie</a:t>
            </a:r>
            <a:r>
              <a:rPr lang="en-US" smtClean="0"/>
              <a:t> atau menambah sumber yang direbut. </a:t>
            </a:r>
          </a:p>
          <a:p>
            <a:pPr eaLnBrk="1" hangingPunct="1"/>
            <a:r>
              <a:rPr lang="en-US" smtClean="0"/>
              <a:t>Gantirugi tidak spesifik  atau </a:t>
            </a:r>
            <a:r>
              <a:rPr lang="en-US" i="1" smtClean="0"/>
              <a:t>compensation</a:t>
            </a:r>
            <a:r>
              <a:rPr lang="en-US" smtClean="0"/>
              <a:t> kerana bertolak ansur.</a:t>
            </a:r>
          </a:p>
          <a:p>
            <a:pPr eaLnBrk="1" hangingPunct="1"/>
            <a:r>
              <a:rPr lang="en-US" i="1" smtClean="0"/>
              <a:t>Logrolling </a:t>
            </a:r>
            <a:r>
              <a:rPr lang="en-US" smtClean="0"/>
              <a:t>atau</a:t>
            </a:r>
            <a:r>
              <a:rPr lang="en-US" i="1" smtClean="0"/>
              <a:t> </a:t>
            </a:r>
            <a:r>
              <a:rPr lang="en-US" smtClean="0"/>
              <a:t>penentuan keutamaan dalam objektif dengan membuat pertukaran atau </a:t>
            </a:r>
            <a:r>
              <a:rPr lang="en-US" i="1" smtClean="0"/>
              <a:t>trade off </a:t>
            </a:r>
            <a:r>
              <a:rPr lang="en-US" smtClean="0"/>
              <a:t> isu-isu tertentu.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65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543800" cy="906463"/>
          </a:xfrm>
        </p:spPr>
        <p:txBody>
          <a:bodyPr/>
          <a:lstStyle/>
          <a:p>
            <a:pPr algn="ctr" eaLnBrk="1" hangingPunct="1"/>
            <a:r>
              <a:rPr lang="en-US" sz="3800" smtClean="0"/>
              <a:t>Kaedah Penyelesaian Integratif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59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/>
              <a:t>Cost Cutting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Bridging: Kedua pihak memahami tuntututan masing-masing dan bersetuju mewujudkan pilihan lain untuk faedah bersama.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75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800" smtClean="0"/>
              <a:t>Ketegasan dan fleksibiliti dalam perundingan integratif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Nyatakan dengan jelas apa yang kita mahu capai.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Nyatakan sifat fleksibel kita dalam usaha menyelesaikan masalah pihak lawan.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Nyatakan kita sanggup mengubah proposal kita jika ia boleh menghubungkan kedua pihak.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06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Definisi (Khusus)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16113"/>
            <a:ext cx="7924800" cy="4267200"/>
          </a:xfrm>
        </p:spPr>
        <p:txBody>
          <a:bodyPr/>
          <a:lstStyle/>
          <a:p>
            <a:pPr eaLnBrk="1" hangingPunct="1"/>
            <a:r>
              <a:rPr lang="en-US" sz="3200" smtClean="0"/>
              <a:t>Bussmann &amp; Muller (1992) : </a:t>
            </a:r>
            <a:r>
              <a:rPr lang="en-US" sz="3200" i="1" smtClean="0"/>
              <a:t>“…the communication process of a group of agents in order to reach a mutually accepted agreement on some matter</a:t>
            </a:r>
            <a:r>
              <a:rPr lang="en-US" sz="3200" smtClean="0"/>
              <a:t>.'' </a:t>
            </a:r>
          </a:p>
          <a:p>
            <a:pPr eaLnBrk="1" hangingPunct="1"/>
            <a:r>
              <a:rPr lang="en-US" sz="3200" smtClean="0"/>
              <a:t>Lewicki, Saunders, dan Minton (1997): “Suatu proses formal yang berlaku apabila dua pihak cuba mencari penyelesaian dalam konflik yang rumit”.</a:t>
            </a:r>
          </a:p>
          <a:p>
            <a:pPr eaLnBrk="1" hangingPunct="1"/>
            <a:endParaRPr lang="en-US" sz="32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94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535487"/>
          </a:xfrm>
        </p:spPr>
        <p:txBody>
          <a:bodyPr/>
          <a:lstStyle/>
          <a:p>
            <a:pPr eaLnBrk="1" hangingPunct="1"/>
            <a:r>
              <a:rPr lang="en-US" smtClean="0"/>
              <a:t>Tunjukkan kemampuan kita dalam menyelesaikan masalah.</a:t>
            </a:r>
          </a:p>
          <a:p>
            <a:pPr eaLnBrk="1" hangingPunct="1"/>
            <a:r>
              <a:rPr lang="en-US" smtClean="0"/>
              <a:t>Kekalkan saluran komunikasi yang terbuka.</a:t>
            </a:r>
          </a:p>
          <a:p>
            <a:pPr eaLnBrk="1" hangingPunct="1"/>
            <a:r>
              <a:rPr lang="en-US" smtClean="0"/>
              <a:t>Gunakan pernayataan deteren untuk menegaskan perkara yang penting kepada kita. Misalnya “Yang ini wajib!”, “Ini tidak boleh diubah lagi!”.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z="3800" smtClean="0"/>
              <a:t>Ketegasan dan fleksibiliti dalam perundingan menang-menang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68" decel="100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68" decel="100000"/>
                                        <p:tgtEl>
                                          <p:spTgt spid="737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68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68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/>
      <p:bldP spid="7373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8345488" cy="4191000"/>
          </a:xfrm>
        </p:spPr>
        <p:txBody>
          <a:bodyPr/>
          <a:lstStyle/>
          <a:p>
            <a:pPr eaLnBrk="1" hangingPunct="1"/>
            <a:r>
              <a:rPr lang="en-US" smtClean="0"/>
              <a:t>Periksa semula aspek-aspek tuntutan kita yang sukar mereka terima dan kenalpasti jika ia masih penting dalam posisi kita.</a:t>
            </a:r>
          </a:p>
        </p:txBody>
      </p:sp>
      <p:pic>
        <p:nvPicPr>
          <p:cNvPr id="56323" name="Picture 3" descr="pe0156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4191000"/>
            <a:ext cx="3897313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8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800" smtClean="0"/>
              <a:t>Ketegasan dan fleksibiliti dalam perundingan menang-menang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68" decel="100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68" decel="100000"/>
                                        <p:tgtEl>
                                          <p:spTgt spid="747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68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68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/>
      <p:bldP spid="7475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Mengapa Perundingan Gagal</a:t>
            </a:r>
            <a:endParaRPr lang="ms-MY" sz="4400" smtClean="0"/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Faktor Yang Menggagalkan  Perundingan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Isu prinsip – Nilai, etika.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Isu sukar dipecah-pecahkan kepada isu yang lebih kecil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Saiz </a:t>
            </a:r>
            <a:r>
              <a:rPr lang="en-US" i="1" smtClean="0"/>
              <a:t>tangible</a:t>
            </a:r>
            <a:r>
              <a:rPr lang="en-US" smtClean="0"/>
              <a:t> atau </a:t>
            </a:r>
            <a:r>
              <a:rPr lang="en-US" i="1" smtClean="0"/>
              <a:t>intangible</a:t>
            </a:r>
            <a:r>
              <a:rPr lang="en-US" smtClean="0"/>
              <a:t> –besar atau kecil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Sifat konflik dalam situasi “zero-sum” (menang-kalah)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458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Hubungan yang lemah sebelum atau selepas perundingan.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Struktur kedua-dua pihak – Tidak teratur, integrasi dan kepimpinan yang lemah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Bilangan pihak yang berunding bertambah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Mediator</a:t>
            </a:r>
            <a:r>
              <a:rPr lang="en-US" smtClean="0"/>
              <a:t> berat sebelah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Faktor Yang Menggagalkan  Perundingan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ms-MY" sz="3400" smtClean="0"/>
              <a:t>Faktor-Faktor Yang Membantu Kejayaan Perundingan</a:t>
            </a:r>
            <a:endParaRPr lang="en-US" sz="340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Perunding-perunding mempunyai objektif atau matlamat yang sama,</a:t>
            </a:r>
          </a:p>
          <a:p>
            <a:pPr eaLnBrk="1" hangingPunct="1"/>
            <a:r>
              <a:rPr lang="en-US" smtClean="0"/>
              <a:t>mempunyai keyakinan pada pihak lawan masing-masing mengenai kemampuan mereka untuk menyelesaikan masalah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ms-MY" sz="3400" smtClean="0"/>
              <a:t>Faktor-Faktor Yang Membantu Kejayaan Perundingan</a:t>
            </a:r>
            <a:endParaRPr lang="en-US" sz="340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62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Perunding-perunding mempunyai keyakinan tentang kesahihan (</a:t>
            </a:r>
            <a:r>
              <a:rPr lang="en-US" i="1" smtClean="0"/>
              <a:t>validity</a:t>
            </a:r>
            <a:r>
              <a:rPr lang="en-US" smtClean="0"/>
              <a:t>) posisi pihak lawan. Mereka tidak boleh mengsyaki bahawa pihak lawan mempunyai lebih atau kurang kuasa daripadanya. 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Semua pihak mesti mempunyai motivasi dan komitmen dalam melakukan kerja bersama.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ms-MY" sz="3400" smtClean="0"/>
              <a:t>Faktor-Faktor Yang Membantu Kejayaan Perundingan</a:t>
            </a:r>
            <a:endParaRPr lang="en-US" sz="340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620000" cy="4114800"/>
          </a:xfrm>
        </p:spPr>
        <p:txBody>
          <a:bodyPr/>
          <a:lstStyle/>
          <a:p>
            <a:pPr eaLnBrk="1" hangingPunct="1"/>
            <a:r>
              <a:rPr lang="en-US" smtClean="0"/>
              <a:t>Perunding-perunding mempunyai keyakinan dan saling mempercayai</a:t>
            </a:r>
            <a:r>
              <a:rPr lang="en-US" b="1" smtClean="0"/>
              <a:t> di antara satu </a:t>
            </a:r>
            <a:r>
              <a:rPr lang="en-US" smtClean="0"/>
              <a:t>dengan lain (bersifat telus).</a:t>
            </a:r>
          </a:p>
          <a:p>
            <a:pPr eaLnBrk="1" hangingPunct="1"/>
            <a:r>
              <a:rPr lang="en-US" smtClean="0"/>
              <a:t>Semua pihak mesti berkomunikasi dengan jelas dan tepat.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Definisi (Umum)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400" smtClean="0"/>
              <a:t>  “Perundingan merupakan aplikasi strategi dan taktik untuk mengendalikan konflik secara produktif”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4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Sifat-sifat Perundingan/Penawaran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8001000" cy="4535488"/>
          </a:xfrm>
        </p:spPr>
        <p:txBody>
          <a:bodyPr/>
          <a:lstStyle/>
          <a:p>
            <a:pPr eaLnBrk="1" hangingPunct="1"/>
            <a:r>
              <a:rPr lang="en-US" smtClean="0"/>
              <a:t>Melibatkan dua pihak atau lebih.</a:t>
            </a:r>
          </a:p>
          <a:p>
            <a:pPr eaLnBrk="1" hangingPunct="1"/>
            <a:r>
              <a:rPr lang="en-US" smtClean="0"/>
              <a:t>Kedua-dua pihak mempunyai pendapat atau kemahuan yang berbeza (conflict of interest)</a:t>
            </a:r>
          </a:p>
          <a:p>
            <a:pPr eaLnBrk="1" hangingPunct="1"/>
            <a:r>
              <a:rPr lang="en-US" smtClean="0"/>
              <a:t>Semua pihak mahukan ganjaran atau sesuatu yang lebih baik atau lebih menguntungkan daripada menerima sahaja apa yang ditawarkan oleh pihak lawan.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Sifat-sifat Perundingan/Penawaran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761288" cy="4167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Kedua-dua pihak buat seketika bercadang mencapai suatu persetujuan bersama tanpa perlu bergaduh, berpisah atau menggunakan orang tengah (pihak autoriti).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Terdapat tolak ansur (</a:t>
            </a:r>
            <a:r>
              <a:rPr lang="en-US" sz="2600" i="1" smtClean="0"/>
              <a:t>give and take</a:t>
            </a:r>
            <a:r>
              <a:rPr lang="en-US" sz="260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Melibatkan pengurusan “</a:t>
            </a:r>
            <a:r>
              <a:rPr lang="en-US" sz="2600" i="1" smtClean="0"/>
              <a:t>intangibles</a:t>
            </a:r>
            <a:r>
              <a:rPr lang="en-US" sz="2600" smtClean="0"/>
              <a:t>” dan juga “</a:t>
            </a:r>
            <a:r>
              <a:rPr lang="en-US" sz="2600" i="1" smtClean="0"/>
              <a:t>tangibles</a:t>
            </a:r>
            <a:r>
              <a:rPr lang="en-US" sz="2600" smtClean="0"/>
              <a:t>”.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Tidak terdapat suatu sistem atau kaedah yang tetap sebagai jalan penyelesaian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543800" cy="830263"/>
          </a:xfrm>
        </p:spPr>
        <p:txBody>
          <a:bodyPr/>
          <a:lstStyle/>
          <a:p>
            <a:pPr algn="ctr" eaLnBrk="1" hangingPunct="1"/>
            <a:r>
              <a:rPr lang="en-US" sz="3800" smtClean="0"/>
              <a:t>Hubungan Saling Bergantung Antara Perunding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35487"/>
          </a:xfrm>
        </p:spPr>
        <p:txBody>
          <a:bodyPr/>
          <a:lstStyle/>
          <a:p>
            <a:pPr eaLnBrk="1" hangingPunct="1"/>
            <a:r>
              <a:rPr lang="en-US" sz="2600" smtClean="0"/>
              <a:t>Semua perunding adalah saling memerlukan.</a:t>
            </a:r>
          </a:p>
          <a:p>
            <a:pPr eaLnBrk="1" hangingPunct="1"/>
            <a:r>
              <a:rPr lang="en-US" sz="2600" smtClean="0"/>
              <a:t>Sangat kompleks dan mencabar.</a:t>
            </a:r>
          </a:p>
          <a:p>
            <a:pPr eaLnBrk="1" hangingPunct="1"/>
            <a:r>
              <a:rPr lang="en-US" sz="2600" smtClean="0"/>
              <a:t>Kedua pihak mempunyai matlamat yang saling berkait.</a:t>
            </a:r>
          </a:p>
          <a:p>
            <a:pPr eaLnBrk="1" hangingPunct="1"/>
            <a:r>
              <a:rPr lang="en-US" sz="2600" smtClean="0"/>
              <a:t>Melibatkan matlamat peribadi dan kumpulan.</a:t>
            </a:r>
          </a:p>
          <a:p>
            <a:pPr eaLnBrk="1" hangingPunct="1"/>
            <a:r>
              <a:rPr lang="en-US" sz="2600" smtClean="0"/>
              <a:t>Saling bergantung tidak bermakna kedua pihak mempunyai matlamat yang sama eg. permainan badminton.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theme/theme1.xml><?xml version="1.0" encoding="utf-8"?>
<a:theme xmlns:a="http://schemas.openxmlformats.org/drawingml/2006/main" name="Facilitating A Meeting">
  <a:themeElements>
    <a:clrScheme name="Facilitating A Meeting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Facilitating A Meet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ms-MY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ms-MY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Facilitating A Meeting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ilitating A Meeting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ilitating A Meeting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Facilitating A Meeting</Template>
  <TotalTime>179</TotalTime>
  <Words>1696</Words>
  <Application>Microsoft PowerPoint</Application>
  <PresentationFormat>On-screen Show (4:3)</PresentationFormat>
  <Paragraphs>249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Facilitating A Meeting</vt:lpstr>
      <vt:lpstr>KEMAHIRAN PERUNDINGAN</vt:lpstr>
      <vt:lpstr>Kandungan Kuliah</vt:lpstr>
      <vt:lpstr>Pengenalan Kepada Konsep Perundingan</vt:lpstr>
      <vt:lpstr>Definisi (Kamus)</vt:lpstr>
      <vt:lpstr>Definisi (Khusus)</vt:lpstr>
      <vt:lpstr>Definisi (Umum)</vt:lpstr>
      <vt:lpstr>Sifat-sifat Perundingan/Penawaran</vt:lpstr>
      <vt:lpstr>Sifat-sifat Perundingan/Penawaran</vt:lpstr>
      <vt:lpstr>Hubungan Saling Bergantung Antara Perunding</vt:lpstr>
      <vt:lpstr>Hubungan Saling Bergantung</vt:lpstr>
      <vt:lpstr>Hubungan Saling Bergantung</vt:lpstr>
      <vt:lpstr>Piawaian Dalam Penentuan  Hasil Hubungan</vt:lpstr>
      <vt:lpstr>Piawaian Dalam Penentuan  Hasil Hubungan</vt:lpstr>
      <vt:lpstr>Piawaian Dalam Penentuan  Hasil Hubungan</vt:lpstr>
      <vt:lpstr>Piawaian Dalam Penentuan  Hasil Hubungan</vt:lpstr>
      <vt:lpstr>Sifat-sifat Hubungan Antara Peribadi dalam Perundingan</vt:lpstr>
      <vt:lpstr>Sifat-sifat Hubungan Antara Peribadi dalam Perundingan</vt:lpstr>
      <vt:lpstr>Sifat-sifat Hubungan Antara Peribadi dalam Perundingan</vt:lpstr>
      <vt:lpstr>Sifat-sifat Hubungan Antara Peribadi dalam Perundingan</vt:lpstr>
      <vt:lpstr>Elemen Utama Dalam Perundingan</vt:lpstr>
      <vt:lpstr>Penggunaan Kuasa Dalam Perundingan</vt:lpstr>
      <vt:lpstr>Langkah-langkah Dalam Menggunakan Kuasa Semasa Perundingan</vt:lpstr>
      <vt:lpstr>Ciri-ciri Perunding</vt:lpstr>
      <vt:lpstr>Perkara-perkara lain yang perlu diberi perhatian sebelum berunding</vt:lpstr>
      <vt:lpstr>Objektif, Matlamat dan Kepentingan Perundingan</vt:lpstr>
      <vt:lpstr>Objektif / Matlamat Perundingan</vt:lpstr>
      <vt:lpstr>Kepentingan Perundingan</vt:lpstr>
      <vt:lpstr>Kepentingan Perundingan</vt:lpstr>
      <vt:lpstr>Proses Perundingan</vt:lpstr>
      <vt:lpstr>Proses  Perundingan</vt:lpstr>
      <vt:lpstr>Slide 31</vt:lpstr>
      <vt:lpstr>Model Dwi-Tumpuan (Pruitt and Rubin Dual Concerns Model)</vt:lpstr>
      <vt:lpstr>Pendekatan (Strategi) Dalam Perundingan</vt:lpstr>
      <vt:lpstr>Proses-Proses Perundingan</vt:lpstr>
      <vt:lpstr> Sifat Perundingan Menang-Kalah</vt:lpstr>
      <vt:lpstr>Struktur Penawaran  Distributif</vt:lpstr>
      <vt:lpstr>Julat Penyelesaian Positif  dan Negatif</vt:lpstr>
      <vt:lpstr>Strategi (Teknik) Dalam Penawaran Distributif</vt:lpstr>
      <vt:lpstr>Strategi (Teknik) Dalam Menang-Kalah </vt:lpstr>
      <vt:lpstr>Peranan Komitmen</vt:lpstr>
      <vt:lpstr>Peranan alternatif (pilihan lain) dalam Persetujuan Perundingan</vt:lpstr>
      <vt:lpstr>Isu-isu Mengenai Tuntutan Semasa Perundingan</vt:lpstr>
      <vt:lpstr>Isu-isu Mengenai Tuntutan</vt:lpstr>
      <vt:lpstr>Taktik Kekerasan Dalam Perundingan Distributif (Hardball Tactics)</vt:lpstr>
      <vt:lpstr>Sifat Perundingan Menang-Menang</vt:lpstr>
      <vt:lpstr>Teknik Perundingan Menang-Menang</vt:lpstr>
      <vt:lpstr>Kaedah Penyelesaian Integratif</vt:lpstr>
      <vt:lpstr>Kaedah Penyelesaian Integratif</vt:lpstr>
      <vt:lpstr>Ketegasan dan fleksibiliti dalam perundingan integratif</vt:lpstr>
      <vt:lpstr>Ketegasan dan fleksibiliti dalam perundingan menang-menang</vt:lpstr>
      <vt:lpstr>Ketegasan dan fleksibiliti dalam perundingan menang-menang</vt:lpstr>
      <vt:lpstr>Mengapa Perundingan Gagal</vt:lpstr>
      <vt:lpstr>Faktor Yang Menggagalkan  Perundingan </vt:lpstr>
      <vt:lpstr>Faktor Yang Menggagalkan  Perundingan </vt:lpstr>
      <vt:lpstr>Faktor-Faktor Yang Membantu Kejayaan Perundingan</vt:lpstr>
      <vt:lpstr>Faktor-Faktor Yang Membantu Kejayaan Perundingan</vt:lpstr>
      <vt:lpstr>Faktor-Faktor Yang Membantu Kejayaan Perundingan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KEMAHIRAN PERUNDINGAN</dc:title>
  <dc:creator>Abah</dc:creator>
  <cp:lastModifiedBy>user</cp:lastModifiedBy>
  <cp:revision>8</cp:revision>
  <dcterms:created xsi:type="dcterms:W3CDTF">2010-10-20T14:49:56Z</dcterms:created>
  <dcterms:modified xsi:type="dcterms:W3CDTF">2012-01-27T20:10:14Z</dcterms:modified>
</cp:coreProperties>
</file>